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60" r:id="rId3"/>
    <p:sldId id="276" r:id="rId4"/>
    <p:sldId id="277" r:id="rId5"/>
    <p:sldId id="278" r:id="rId6"/>
    <p:sldId id="279" r:id="rId7"/>
    <p:sldId id="280" r:id="rId8"/>
    <p:sldId id="263" r:id="rId9"/>
    <p:sldId id="281" r:id="rId10"/>
    <p:sldId id="265" r:id="rId11"/>
    <p:sldId id="264" r:id="rId12"/>
    <p:sldId id="282" r:id="rId13"/>
    <p:sldId id="266" r:id="rId14"/>
    <p:sldId id="267" r:id="rId15"/>
    <p:sldId id="270" r:id="rId16"/>
    <p:sldId id="268" r:id="rId17"/>
    <p:sldId id="269" r:id="rId18"/>
    <p:sldId id="271" r:id="rId19"/>
    <p:sldId id="262" r:id="rId20"/>
    <p:sldId id="28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80682-BA2F-4AB2-B12F-7B198D48DD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B95793D-3272-4070-9879-47DDA81D70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FFB1BF-9808-4A57-8519-A54F26D9C903}"/>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5" name="Footer Placeholder 4">
            <a:extLst>
              <a:ext uri="{FF2B5EF4-FFF2-40B4-BE49-F238E27FC236}">
                <a16:creationId xmlns:a16="http://schemas.microsoft.com/office/drawing/2014/main" id="{B2F50D9F-EA4E-4670-9F04-675D979E9F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4A7349-553F-4223-A2D1-975E49375699}"/>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2402111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F596F-6559-4B22-9661-D95486E96C5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8EC523-B4E9-42BB-AE9B-67C3E7A2F7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566A63-5B99-43A7-8A61-4662BD20A9E8}"/>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5" name="Footer Placeholder 4">
            <a:extLst>
              <a:ext uri="{FF2B5EF4-FFF2-40B4-BE49-F238E27FC236}">
                <a16:creationId xmlns:a16="http://schemas.microsoft.com/office/drawing/2014/main" id="{86C28382-16A7-4172-AAB3-6FC4028909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28BFE8-850B-4D55-8D16-2368104A7D49}"/>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236964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124694-5B0F-4879-966A-8B07CED8F7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635634F-6EEC-485B-865C-6AC3E67307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8D12E3-465A-4610-92E2-93AE31382E10}"/>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5" name="Footer Placeholder 4">
            <a:extLst>
              <a:ext uri="{FF2B5EF4-FFF2-40B4-BE49-F238E27FC236}">
                <a16:creationId xmlns:a16="http://schemas.microsoft.com/office/drawing/2014/main" id="{38D86D12-4E8E-4BA1-8777-1E0259186E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4E0D6F-F216-4B2F-A1B7-EC1773DA8DEC}"/>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4234729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E66D7-C27A-401E-B6B3-B55E6286CB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297A234-174C-43BF-B37D-E6BEAEF83A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C3ECBBD-DE1F-4B0E-BA20-F31590D5B0F1}"/>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5" name="Footer Placeholder 4">
            <a:extLst>
              <a:ext uri="{FF2B5EF4-FFF2-40B4-BE49-F238E27FC236}">
                <a16:creationId xmlns:a16="http://schemas.microsoft.com/office/drawing/2014/main" id="{6D4430BB-708C-45FC-8D91-0D2AAB157F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A805AF-4586-4DE6-8672-98D772BA8747}"/>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4215156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247D3-D3B0-4B19-A918-618392ED309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2C6E407-BA6F-4FD4-8B7A-A4B116BACE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7F5A4CC-518F-4DDA-BE47-16C1E5ECB68A}"/>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5" name="Footer Placeholder 4">
            <a:extLst>
              <a:ext uri="{FF2B5EF4-FFF2-40B4-BE49-F238E27FC236}">
                <a16:creationId xmlns:a16="http://schemas.microsoft.com/office/drawing/2014/main" id="{9519570E-2E2B-4A13-A816-2C3B34FAE6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2474A4-A199-467C-9F53-1B8EEB28BD10}"/>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2992193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DAD38-E4E7-4B12-BA77-06CB1409B6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EDB359-9974-4190-978E-3CB598C3CE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0F24033-AE4F-4EC5-838E-225AD8CAEE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E4F1F41-BE2C-498E-B2E8-35665F5C3544}"/>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6" name="Footer Placeholder 5">
            <a:extLst>
              <a:ext uri="{FF2B5EF4-FFF2-40B4-BE49-F238E27FC236}">
                <a16:creationId xmlns:a16="http://schemas.microsoft.com/office/drawing/2014/main" id="{342CCCC1-8DD2-4C12-8DB7-D462C7AFD7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43AB7D-3261-4FA2-ACA5-23562E9CC55F}"/>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3609120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A595F-DA87-420A-9D7E-12CCC6731C4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94BFA6D-D642-4A99-AB89-A43BFC8FC9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CEE35-44B1-4FDF-B6BC-37EF3981E5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79D8373-1E54-45BB-9B5F-6D60D7FFB9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662124-A7CA-45C0-98DC-8A05C56625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83B042B-D5FE-4D2E-9B61-53AD6B82F916}"/>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8" name="Footer Placeholder 7">
            <a:extLst>
              <a:ext uri="{FF2B5EF4-FFF2-40B4-BE49-F238E27FC236}">
                <a16:creationId xmlns:a16="http://schemas.microsoft.com/office/drawing/2014/main" id="{61453803-F8E4-4942-BCB9-FBEEAF49641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24568C4-06EB-4B16-959B-84CC6E59B1AD}"/>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1916371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D356A-C1B6-406E-BBCD-733740F9DDD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1FAE159-7327-460C-9371-EB1334790F42}"/>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4" name="Footer Placeholder 3">
            <a:extLst>
              <a:ext uri="{FF2B5EF4-FFF2-40B4-BE49-F238E27FC236}">
                <a16:creationId xmlns:a16="http://schemas.microsoft.com/office/drawing/2014/main" id="{B5F65719-2671-4792-ACDE-86FA15D2FD9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D291188-3E8D-41FD-8DBE-96EA92FC7C6E}"/>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1328897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E0ABBF-27F0-4716-BB1E-8C0F6434455A}"/>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3" name="Footer Placeholder 2">
            <a:extLst>
              <a:ext uri="{FF2B5EF4-FFF2-40B4-BE49-F238E27FC236}">
                <a16:creationId xmlns:a16="http://schemas.microsoft.com/office/drawing/2014/main" id="{5D5956A7-F78F-4057-A2F6-A1AF5C860C0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3515978-D074-4DA9-B6CC-B398DD7A2F79}"/>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1124100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10BDA-6B5E-4CB6-8215-5FAF74D5A7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D6B15DC-4F6D-428E-B3E9-974636FF87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70D459C-63AB-4743-B359-8624E0DFA3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2771B2-E07F-407F-8579-ACF6357A7F29}"/>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6" name="Footer Placeholder 5">
            <a:extLst>
              <a:ext uri="{FF2B5EF4-FFF2-40B4-BE49-F238E27FC236}">
                <a16:creationId xmlns:a16="http://schemas.microsoft.com/office/drawing/2014/main" id="{D14DD1D7-C5BA-43B2-AFDC-84F550E396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50324A-30C7-409E-B41D-B41CD7B530A8}"/>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49567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BA35-BF24-4510-8444-13E68CDDBC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F7BF611-18F5-4658-9412-4E481961D3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092BA93-9459-4536-BA11-95BBA93ABA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7CEE1A-476B-45A1-A40C-C9250B032393}"/>
              </a:ext>
            </a:extLst>
          </p:cNvPr>
          <p:cNvSpPr>
            <a:spLocks noGrp="1"/>
          </p:cNvSpPr>
          <p:nvPr>
            <p:ph type="dt" sz="half" idx="10"/>
          </p:nvPr>
        </p:nvSpPr>
        <p:spPr/>
        <p:txBody>
          <a:bodyPr/>
          <a:lstStyle/>
          <a:p>
            <a:fld id="{1B165351-2605-4EE6-9E13-6DA82A9F0F41}" type="datetimeFigureOut">
              <a:rPr lang="en-GB" smtClean="0"/>
              <a:t>09/06/2022</a:t>
            </a:fld>
            <a:endParaRPr lang="en-GB"/>
          </a:p>
        </p:txBody>
      </p:sp>
      <p:sp>
        <p:nvSpPr>
          <p:cNvPr id="6" name="Footer Placeholder 5">
            <a:extLst>
              <a:ext uri="{FF2B5EF4-FFF2-40B4-BE49-F238E27FC236}">
                <a16:creationId xmlns:a16="http://schemas.microsoft.com/office/drawing/2014/main" id="{64F5B5D7-DE44-413F-89A7-52CF83B875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09666E-C9A9-4689-91A8-0F491FB36425}"/>
              </a:ext>
            </a:extLst>
          </p:cNvPr>
          <p:cNvSpPr>
            <a:spLocks noGrp="1"/>
          </p:cNvSpPr>
          <p:nvPr>
            <p:ph type="sldNum" sz="quarter" idx="12"/>
          </p:nvPr>
        </p:nvSpPr>
        <p:spPr/>
        <p:txBody>
          <a:bodyPr/>
          <a:lstStyle/>
          <a:p>
            <a:fld id="{B8D3B2B1-1B3F-4BC9-932D-AAFF94318B3A}" type="slidenum">
              <a:rPr lang="en-GB" smtClean="0"/>
              <a:t>‹#›</a:t>
            </a:fld>
            <a:endParaRPr lang="en-GB"/>
          </a:p>
        </p:txBody>
      </p:sp>
    </p:spTree>
    <p:extLst>
      <p:ext uri="{BB962C8B-B14F-4D97-AF65-F5344CB8AC3E}">
        <p14:creationId xmlns:p14="http://schemas.microsoft.com/office/powerpoint/2010/main" val="1576161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1EB026-98CE-41C1-BFD9-4110F87713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E37D2D2-A2A2-4BF3-9664-2E82DC6644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74BC9A7-C44D-48FD-A701-085DE5B153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165351-2605-4EE6-9E13-6DA82A9F0F41}" type="datetimeFigureOut">
              <a:rPr lang="en-GB" smtClean="0"/>
              <a:t>09/06/2022</a:t>
            </a:fld>
            <a:endParaRPr lang="en-GB"/>
          </a:p>
        </p:txBody>
      </p:sp>
      <p:sp>
        <p:nvSpPr>
          <p:cNvPr id="5" name="Footer Placeholder 4">
            <a:extLst>
              <a:ext uri="{FF2B5EF4-FFF2-40B4-BE49-F238E27FC236}">
                <a16:creationId xmlns:a16="http://schemas.microsoft.com/office/drawing/2014/main" id="{BD7EA1E2-21E3-4A13-AADE-AE731D376B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5FF5BC5-63EE-40C3-8810-FD25F75FA7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3B2B1-1B3F-4BC9-932D-AAFF94318B3A}" type="slidenum">
              <a:rPr lang="en-GB" smtClean="0"/>
              <a:t>‹#›</a:t>
            </a:fld>
            <a:endParaRPr lang="en-GB"/>
          </a:p>
        </p:txBody>
      </p:sp>
    </p:spTree>
    <p:extLst>
      <p:ext uri="{BB962C8B-B14F-4D97-AF65-F5344CB8AC3E}">
        <p14:creationId xmlns:p14="http://schemas.microsoft.com/office/powerpoint/2010/main" val="3454545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sZwfNs1pqG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griffin.p@kevi.org.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1F2E8-19F7-4F33-B8DB-C2AAFE1F2541}"/>
              </a:ext>
            </a:extLst>
          </p:cNvPr>
          <p:cNvSpPr>
            <a:spLocks noGrp="1"/>
          </p:cNvSpPr>
          <p:nvPr>
            <p:ph type="title"/>
          </p:nvPr>
        </p:nvSpPr>
        <p:spPr>
          <a:xfrm>
            <a:off x="1932903" y="949325"/>
            <a:ext cx="8071706" cy="2387600"/>
          </a:xfrm>
        </p:spPr>
        <p:txBody>
          <a:bodyPr vert="horz" lIns="91440" tIns="45720" rIns="91440" bIns="45720" rtlCol="0" anchor="b">
            <a:normAutofit/>
          </a:bodyPr>
          <a:lstStyle/>
          <a:p>
            <a:r>
              <a:rPr lang="en-US" sz="6600" kern="1200">
                <a:solidFill>
                  <a:schemeClr val="bg1"/>
                </a:solidFill>
                <a:latin typeface="+mj-lt"/>
                <a:ea typeface="+mj-ea"/>
                <a:cs typeface="+mj-cs"/>
              </a:rPr>
              <a:t>TASK 2</a:t>
            </a:r>
            <a:endParaRPr lang="en-US" sz="6600" kern="1200" dirty="0">
              <a:solidFill>
                <a:schemeClr val="bg1"/>
              </a:solidFill>
              <a:latin typeface="+mj-lt"/>
              <a:ea typeface="+mj-ea"/>
              <a:cs typeface="+mj-cs"/>
            </a:endParaRPr>
          </a:p>
        </p:txBody>
      </p:sp>
    </p:spTree>
    <p:extLst>
      <p:ext uri="{BB962C8B-B14F-4D97-AF65-F5344CB8AC3E}">
        <p14:creationId xmlns:p14="http://schemas.microsoft.com/office/powerpoint/2010/main" val="262602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a:solidFill>
                  <a:schemeClr val="bg1"/>
                </a:solidFill>
              </a:rPr>
              <a:t>START: GUARDS</a:t>
            </a:r>
          </a:p>
        </p:txBody>
      </p:sp>
      <p:sp>
        <p:nvSpPr>
          <p:cNvPr id="3" name="Content Placeholder 2"/>
          <p:cNvSpPr>
            <a:spLocks noGrp="1"/>
          </p:cNvSpPr>
          <p:nvPr>
            <p:ph idx="1"/>
          </p:nvPr>
        </p:nvSpPr>
        <p:spPr>
          <a:xfrm>
            <a:off x="1392667" y="2398957"/>
            <a:ext cx="9406666" cy="3526144"/>
          </a:xfrm>
        </p:spPr>
        <p:txBody>
          <a:bodyPr>
            <a:normAutofit/>
          </a:bodyPr>
          <a:lstStyle/>
          <a:p>
            <a:r>
              <a:rPr lang="en-GB" sz="2000">
                <a:solidFill>
                  <a:schemeClr val="bg1"/>
                </a:solidFill>
              </a:rPr>
              <a:t>The guards were issued with a para-military uniform plus a baton, whistle and reflecting sunglasses</a:t>
            </a:r>
          </a:p>
          <a:p>
            <a:r>
              <a:rPr lang="en-GB" sz="2000">
                <a:solidFill>
                  <a:schemeClr val="bg1"/>
                </a:solidFill>
              </a:rPr>
              <a:t>They were rostered into 3 man, 8-hour shifts.</a:t>
            </a:r>
          </a:p>
          <a:p>
            <a:r>
              <a:rPr lang="en-GB" sz="2000">
                <a:solidFill>
                  <a:schemeClr val="bg1"/>
                </a:solidFill>
              </a:rPr>
              <a:t>They remained living at their normal homes.</a:t>
            </a:r>
          </a:p>
        </p:txBody>
      </p:sp>
    </p:spTree>
    <p:extLst>
      <p:ext uri="{BB962C8B-B14F-4D97-AF65-F5344CB8AC3E}">
        <p14:creationId xmlns:p14="http://schemas.microsoft.com/office/powerpoint/2010/main" val="3627539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a:solidFill>
                  <a:schemeClr val="bg1"/>
                </a:solidFill>
              </a:rPr>
              <a:t>START:PRISONERS</a:t>
            </a:r>
          </a:p>
        </p:txBody>
      </p:sp>
      <p:sp>
        <p:nvSpPr>
          <p:cNvPr id="3" name="Content Placeholder 2"/>
          <p:cNvSpPr>
            <a:spLocks noGrp="1"/>
          </p:cNvSpPr>
          <p:nvPr>
            <p:ph idx="1"/>
          </p:nvPr>
        </p:nvSpPr>
        <p:spPr>
          <a:xfrm>
            <a:off x="1392667" y="2398957"/>
            <a:ext cx="9406666" cy="3526144"/>
          </a:xfrm>
        </p:spPr>
        <p:txBody>
          <a:bodyPr>
            <a:normAutofit/>
          </a:bodyPr>
          <a:lstStyle/>
          <a:p>
            <a:r>
              <a:rPr lang="en-GB" sz="2000">
                <a:solidFill>
                  <a:schemeClr val="bg1"/>
                </a:solidFill>
              </a:rPr>
              <a:t>Sunday 14</a:t>
            </a:r>
            <a:r>
              <a:rPr lang="en-GB" sz="2000" baseline="30000">
                <a:solidFill>
                  <a:schemeClr val="bg1"/>
                </a:solidFill>
              </a:rPr>
              <a:t>th</a:t>
            </a:r>
            <a:r>
              <a:rPr lang="en-GB" sz="2000">
                <a:solidFill>
                  <a:schemeClr val="bg1"/>
                </a:solidFill>
              </a:rPr>
              <a:t> August 1971</a:t>
            </a:r>
          </a:p>
          <a:p>
            <a:r>
              <a:rPr lang="en-GB" sz="2000">
                <a:solidFill>
                  <a:schemeClr val="bg1"/>
                </a:solidFill>
              </a:rPr>
              <a:t>The Ps were arrested, without warning, in and around their homes.</a:t>
            </a:r>
          </a:p>
          <a:p>
            <a:r>
              <a:rPr lang="en-GB" sz="2000">
                <a:solidFill>
                  <a:schemeClr val="bg1"/>
                </a:solidFill>
              </a:rPr>
              <a:t>They were processed as normal suspects at the police station, then taken to the basement prison.</a:t>
            </a:r>
          </a:p>
          <a:p>
            <a:r>
              <a:rPr lang="en-GB" sz="2000">
                <a:solidFill>
                  <a:schemeClr val="bg1"/>
                </a:solidFill>
              </a:rPr>
              <a:t>They were individually stripped, heads shaved and clothed in a humiliating uniform</a:t>
            </a:r>
          </a:p>
          <a:p>
            <a:r>
              <a:rPr lang="en-GB" sz="2000">
                <a:solidFill>
                  <a:schemeClr val="bg1"/>
                </a:solidFill>
              </a:rPr>
              <a:t>9 were randomly allocated 3 to a cell, 3 stayed at home as reserves.</a:t>
            </a:r>
          </a:p>
          <a:p>
            <a:r>
              <a:rPr lang="en-GB" sz="2000">
                <a:solidFill>
                  <a:schemeClr val="bg1"/>
                </a:solidFill>
              </a:rPr>
              <a:t>They were given a number, and given a list of rules and activities by the ‘warden’.</a:t>
            </a:r>
          </a:p>
        </p:txBody>
      </p:sp>
    </p:spTree>
    <p:extLst>
      <p:ext uri="{BB962C8B-B14F-4D97-AF65-F5344CB8AC3E}">
        <p14:creationId xmlns:p14="http://schemas.microsoft.com/office/powerpoint/2010/main" val="3439192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dirty="0">
                <a:solidFill>
                  <a:schemeClr val="bg1"/>
                </a:solidFill>
              </a:rPr>
              <a:t>VIDEO LINK</a:t>
            </a:r>
          </a:p>
        </p:txBody>
      </p:sp>
      <p:sp>
        <p:nvSpPr>
          <p:cNvPr id="3" name="Content Placeholder 2"/>
          <p:cNvSpPr>
            <a:spLocks noGrp="1"/>
          </p:cNvSpPr>
          <p:nvPr>
            <p:ph idx="1"/>
          </p:nvPr>
        </p:nvSpPr>
        <p:spPr>
          <a:xfrm>
            <a:off x="1392667" y="2398957"/>
            <a:ext cx="9406666" cy="3526144"/>
          </a:xfrm>
        </p:spPr>
        <p:txBody>
          <a:bodyPr>
            <a:normAutofit/>
          </a:bodyPr>
          <a:lstStyle/>
          <a:p>
            <a:r>
              <a:rPr lang="en-GB" sz="2000" dirty="0">
                <a:solidFill>
                  <a:schemeClr val="bg1"/>
                </a:solidFill>
                <a:hlinkClick r:id="rId2"/>
              </a:rPr>
              <a:t>Zimbardo study</a:t>
            </a:r>
            <a:endParaRPr lang="en-GB" sz="2000" dirty="0">
              <a:solidFill>
                <a:schemeClr val="bg1"/>
              </a:solidFill>
            </a:endParaRPr>
          </a:p>
        </p:txBody>
      </p:sp>
    </p:spTree>
    <p:extLst>
      <p:ext uri="{BB962C8B-B14F-4D97-AF65-F5344CB8AC3E}">
        <p14:creationId xmlns:p14="http://schemas.microsoft.com/office/powerpoint/2010/main" val="896002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a:solidFill>
                  <a:schemeClr val="bg1"/>
                </a:solidFill>
              </a:rPr>
              <a:t>RESULTS</a:t>
            </a:r>
          </a:p>
        </p:txBody>
      </p:sp>
      <p:sp>
        <p:nvSpPr>
          <p:cNvPr id="3" name="Content Placeholder 2"/>
          <p:cNvSpPr>
            <a:spLocks noGrp="1"/>
          </p:cNvSpPr>
          <p:nvPr>
            <p:ph idx="1"/>
          </p:nvPr>
        </p:nvSpPr>
        <p:spPr>
          <a:xfrm>
            <a:off x="1392667" y="2398957"/>
            <a:ext cx="9406666" cy="3526144"/>
          </a:xfrm>
        </p:spPr>
        <p:txBody>
          <a:bodyPr>
            <a:normAutofit/>
          </a:bodyPr>
          <a:lstStyle/>
          <a:p>
            <a:r>
              <a:rPr lang="en-GB" sz="2000">
                <a:solidFill>
                  <a:schemeClr val="bg1"/>
                </a:solidFill>
              </a:rPr>
              <a:t>There was considerable resistance by the ‘prisoners’ initially, which was met with escalating dominant behaviour by the guards</a:t>
            </a:r>
          </a:p>
          <a:p>
            <a:r>
              <a:rPr lang="en-GB" sz="2000">
                <a:solidFill>
                  <a:schemeClr val="bg1"/>
                </a:solidFill>
              </a:rPr>
              <a:t>Punishments became severe and frequent, with the rules being unilaterally altered by the guards after Day 1</a:t>
            </a:r>
          </a:p>
          <a:p>
            <a:r>
              <a:rPr lang="en-GB" sz="2000">
                <a:solidFill>
                  <a:schemeClr val="bg1"/>
                </a:solidFill>
              </a:rPr>
              <a:t>5 prisoners were ‘released’ in the first few days as they became extremely emotionally distressed</a:t>
            </a:r>
          </a:p>
        </p:txBody>
      </p:sp>
    </p:spTree>
    <p:extLst>
      <p:ext uri="{BB962C8B-B14F-4D97-AF65-F5344CB8AC3E}">
        <p14:creationId xmlns:p14="http://schemas.microsoft.com/office/powerpoint/2010/main" val="338749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a:solidFill>
                  <a:schemeClr val="bg1"/>
                </a:solidFill>
              </a:rPr>
              <a:t>RESULTS 2</a:t>
            </a:r>
          </a:p>
        </p:txBody>
      </p:sp>
      <p:sp>
        <p:nvSpPr>
          <p:cNvPr id="3" name="Content Placeholder 2"/>
          <p:cNvSpPr>
            <a:spLocks noGrp="1"/>
          </p:cNvSpPr>
          <p:nvPr>
            <p:ph idx="1"/>
          </p:nvPr>
        </p:nvSpPr>
        <p:spPr>
          <a:xfrm>
            <a:off x="1392667" y="2398957"/>
            <a:ext cx="9406666" cy="3526144"/>
          </a:xfrm>
        </p:spPr>
        <p:txBody>
          <a:bodyPr>
            <a:normAutofit/>
          </a:bodyPr>
          <a:lstStyle/>
          <a:p>
            <a:r>
              <a:rPr lang="en-GB" sz="2000">
                <a:solidFill>
                  <a:schemeClr val="bg1"/>
                </a:solidFill>
              </a:rPr>
              <a:t>The study was ended after 6 days when one of the graduate students involved in running the study confronted Zimbardo with her ethical concerns</a:t>
            </a:r>
          </a:p>
          <a:p>
            <a:r>
              <a:rPr lang="en-GB" sz="2000">
                <a:solidFill>
                  <a:schemeClr val="bg1"/>
                </a:solidFill>
              </a:rPr>
              <a:t>The Ps were then debriefed.</a:t>
            </a:r>
          </a:p>
          <a:p>
            <a:r>
              <a:rPr lang="en-GB" sz="2000">
                <a:solidFill>
                  <a:schemeClr val="bg1"/>
                </a:solidFill>
              </a:rPr>
              <a:t>Follow-up contact was continued with most of the Ps</a:t>
            </a:r>
          </a:p>
        </p:txBody>
      </p:sp>
    </p:spTree>
    <p:extLst>
      <p:ext uri="{BB962C8B-B14F-4D97-AF65-F5344CB8AC3E}">
        <p14:creationId xmlns:p14="http://schemas.microsoft.com/office/powerpoint/2010/main" val="274740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a:solidFill>
                  <a:schemeClr val="bg1"/>
                </a:solidFill>
              </a:rPr>
              <a:t>EXPLANATIONS</a:t>
            </a:r>
          </a:p>
        </p:txBody>
      </p:sp>
      <p:sp>
        <p:nvSpPr>
          <p:cNvPr id="3" name="Content Placeholder 2"/>
          <p:cNvSpPr>
            <a:spLocks noGrp="1"/>
          </p:cNvSpPr>
          <p:nvPr>
            <p:ph idx="1"/>
          </p:nvPr>
        </p:nvSpPr>
        <p:spPr>
          <a:xfrm>
            <a:off x="1392667" y="2398957"/>
            <a:ext cx="9406666" cy="3526144"/>
          </a:xfrm>
        </p:spPr>
        <p:txBody>
          <a:bodyPr>
            <a:normAutofit/>
          </a:bodyPr>
          <a:lstStyle/>
          <a:p>
            <a:r>
              <a:rPr lang="en-GB" sz="2000" dirty="0">
                <a:solidFill>
                  <a:schemeClr val="bg1"/>
                </a:solidFill>
              </a:rPr>
              <a:t>Loss of personal identity</a:t>
            </a:r>
          </a:p>
          <a:p>
            <a:r>
              <a:rPr lang="en-GB" sz="2000" dirty="0">
                <a:solidFill>
                  <a:schemeClr val="bg1"/>
                </a:solidFill>
              </a:rPr>
              <a:t>Unpredictable and absolute control by the guards – a display of developing power</a:t>
            </a:r>
          </a:p>
          <a:p>
            <a:r>
              <a:rPr lang="en-GB" sz="2000" dirty="0">
                <a:solidFill>
                  <a:schemeClr val="bg1"/>
                </a:solidFill>
              </a:rPr>
              <a:t>This created a sense of helplessness in the ‘prisoners’ (called ‘learned helplessness’ by Seligman 1980)</a:t>
            </a:r>
          </a:p>
          <a:p>
            <a:r>
              <a:rPr lang="en-GB" sz="2000" dirty="0">
                <a:solidFill>
                  <a:schemeClr val="bg1"/>
                </a:solidFill>
              </a:rPr>
              <a:t>The emasculation and dependency created caused the ‘prisoners’ to rapidly assume a subordinate role</a:t>
            </a:r>
          </a:p>
        </p:txBody>
      </p:sp>
    </p:spTree>
    <p:extLst>
      <p:ext uri="{BB962C8B-B14F-4D97-AF65-F5344CB8AC3E}">
        <p14:creationId xmlns:p14="http://schemas.microsoft.com/office/powerpoint/2010/main" val="4086804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5683898" cy="1325563"/>
          </a:xfrm>
        </p:spPr>
        <p:txBody>
          <a:bodyPr anchor="b">
            <a:normAutofit/>
          </a:bodyPr>
          <a:lstStyle/>
          <a:p>
            <a:pPr algn="r"/>
            <a:r>
              <a:rPr lang="en-GB" dirty="0">
                <a:solidFill>
                  <a:schemeClr val="bg1"/>
                </a:solidFill>
                <a:highlight>
                  <a:srgbClr val="00FF00"/>
                </a:highlight>
              </a:rPr>
              <a:t>ETHICAL CONCERNS</a:t>
            </a:r>
          </a:p>
        </p:txBody>
      </p:sp>
      <p:sp>
        <p:nvSpPr>
          <p:cNvPr id="3" name="Content Placeholder 2"/>
          <p:cNvSpPr>
            <a:spLocks noGrp="1"/>
          </p:cNvSpPr>
          <p:nvPr>
            <p:ph idx="1"/>
          </p:nvPr>
        </p:nvSpPr>
        <p:spPr>
          <a:xfrm>
            <a:off x="1392667" y="2398957"/>
            <a:ext cx="9406666" cy="3526144"/>
          </a:xfrm>
        </p:spPr>
        <p:txBody>
          <a:bodyPr>
            <a:normAutofit/>
          </a:bodyPr>
          <a:lstStyle/>
          <a:p>
            <a:r>
              <a:rPr lang="en-GB" sz="1900">
                <a:solidFill>
                  <a:schemeClr val="bg1"/>
                </a:solidFill>
              </a:rPr>
              <a:t>The study had been approved by</a:t>
            </a:r>
          </a:p>
          <a:p>
            <a:pPr lvl="1"/>
            <a:r>
              <a:rPr lang="en-GB" sz="1900">
                <a:solidFill>
                  <a:schemeClr val="bg1"/>
                </a:solidFill>
              </a:rPr>
              <a:t>The US Navy (as grant awarding and overseeing body)</a:t>
            </a:r>
          </a:p>
          <a:p>
            <a:pPr lvl="1"/>
            <a:r>
              <a:rPr lang="en-GB" sz="1900">
                <a:solidFill>
                  <a:schemeClr val="bg1"/>
                </a:solidFill>
              </a:rPr>
              <a:t>The Psychology Department</a:t>
            </a:r>
          </a:p>
          <a:p>
            <a:pPr lvl="1"/>
            <a:r>
              <a:rPr lang="en-GB" sz="1900">
                <a:solidFill>
                  <a:schemeClr val="bg1"/>
                </a:solidFill>
              </a:rPr>
              <a:t>The University Ethics Committee</a:t>
            </a:r>
          </a:p>
          <a:p>
            <a:r>
              <a:rPr lang="en-GB" sz="1900">
                <a:solidFill>
                  <a:schemeClr val="bg1"/>
                </a:solidFill>
              </a:rPr>
              <a:t>This is a strength</a:t>
            </a:r>
          </a:p>
          <a:p>
            <a:r>
              <a:rPr lang="en-GB" sz="1900">
                <a:solidFill>
                  <a:schemeClr val="bg1"/>
                </a:solidFill>
              </a:rPr>
              <a:t>BUT</a:t>
            </a:r>
          </a:p>
          <a:p>
            <a:r>
              <a:rPr lang="en-GB" sz="1900">
                <a:solidFill>
                  <a:schemeClr val="bg1"/>
                </a:solidFill>
              </a:rPr>
              <a:t>The outcome that occurred was nothing like the ones envisaged </a:t>
            </a:r>
          </a:p>
          <a:p>
            <a:r>
              <a:rPr lang="en-GB" sz="1900">
                <a:solidFill>
                  <a:schemeClr val="bg1"/>
                </a:solidFill>
              </a:rPr>
              <a:t>Zimbardo reflected that he became ‘trapped’ in his role as ‘warden’ and stopped thinking rationally. This ‘dual role’ ethically compromised the study.</a:t>
            </a:r>
          </a:p>
          <a:p>
            <a:r>
              <a:rPr lang="en-GB" sz="1900">
                <a:solidFill>
                  <a:schemeClr val="bg1"/>
                </a:solidFill>
              </a:rPr>
              <a:t>This is a weakness</a:t>
            </a:r>
          </a:p>
        </p:txBody>
      </p:sp>
    </p:spTree>
    <p:extLst>
      <p:ext uri="{BB962C8B-B14F-4D97-AF65-F5344CB8AC3E}">
        <p14:creationId xmlns:p14="http://schemas.microsoft.com/office/powerpoint/2010/main" val="3191719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853" y="669925"/>
            <a:ext cx="5220936" cy="1325563"/>
          </a:xfrm>
        </p:spPr>
        <p:txBody>
          <a:bodyPr anchor="b">
            <a:normAutofit/>
          </a:bodyPr>
          <a:lstStyle/>
          <a:p>
            <a:pPr algn="r"/>
            <a:r>
              <a:rPr lang="en-GB" dirty="0">
                <a:solidFill>
                  <a:schemeClr val="bg1"/>
                </a:solidFill>
                <a:highlight>
                  <a:srgbClr val="00FF00"/>
                </a:highlight>
              </a:rPr>
              <a:t>PARTICIPANT REALITY</a:t>
            </a:r>
          </a:p>
        </p:txBody>
      </p:sp>
      <p:sp>
        <p:nvSpPr>
          <p:cNvPr id="3" name="Content Placeholder 2"/>
          <p:cNvSpPr>
            <a:spLocks noGrp="1"/>
          </p:cNvSpPr>
          <p:nvPr>
            <p:ph idx="1"/>
          </p:nvPr>
        </p:nvSpPr>
        <p:spPr>
          <a:xfrm>
            <a:off x="1392667" y="2398957"/>
            <a:ext cx="9406666" cy="3526144"/>
          </a:xfrm>
        </p:spPr>
        <p:txBody>
          <a:bodyPr>
            <a:normAutofit/>
          </a:bodyPr>
          <a:lstStyle/>
          <a:p>
            <a:r>
              <a:rPr lang="en-GB" sz="1700" dirty="0">
                <a:solidFill>
                  <a:schemeClr val="bg1"/>
                </a:solidFill>
              </a:rPr>
              <a:t>Was there evidence that the ‘guards’ became ‘trapped’ by their roles?</a:t>
            </a:r>
          </a:p>
          <a:p>
            <a:pPr lvl="3"/>
            <a:r>
              <a:rPr lang="en-GB" sz="1700" dirty="0">
                <a:solidFill>
                  <a:schemeClr val="bg1"/>
                </a:solidFill>
              </a:rPr>
              <a:t>Creating a more punitive regime</a:t>
            </a:r>
          </a:p>
          <a:p>
            <a:pPr lvl="3"/>
            <a:r>
              <a:rPr lang="en-GB" sz="1700" dirty="0">
                <a:solidFill>
                  <a:schemeClr val="bg1"/>
                </a:solidFill>
              </a:rPr>
              <a:t>Increased sadism</a:t>
            </a:r>
          </a:p>
          <a:p>
            <a:pPr lvl="3"/>
            <a:r>
              <a:rPr lang="en-GB" sz="1700" dirty="0">
                <a:solidFill>
                  <a:schemeClr val="bg1"/>
                </a:solidFill>
              </a:rPr>
              <a:t>Concealment of physical and quasi-sexual abuse (sexual humiliation) from the experimenters (avoiding cameras, abusing at night)</a:t>
            </a:r>
          </a:p>
          <a:p>
            <a:r>
              <a:rPr lang="en-GB" sz="1700" dirty="0">
                <a:solidFill>
                  <a:schemeClr val="bg1"/>
                </a:solidFill>
              </a:rPr>
              <a:t>Was their evidence of ‘prisoners’ being ‘trapped’ as well?</a:t>
            </a:r>
          </a:p>
          <a:p>
            <a:pPr lvl="3"/>
            <a:r>
              <a:rPr lang="en-GB" sz="1700" dirty="0">
                <a:solidFill>
                  <a:schemeClr val="bg1"/>
                </a:solidFill>
              </a:rPr>
              <a:t>Five becoming highly distressed, the rest passive</a:t>
            </a:r>
          </a:p>
          <a:p>
            <a:pPr lvl="3"/>
            <a:r>
              <a:rPr lang="en-GB" sz="1700" dirty="0">
                <a:solidFill>
                  <a:schemeClr val="bg1"/>
                </a:solidFill>
              </a:rPr>
              <a:t>90% of recorded talk was as if it were a real prison</a:t>
            </a:r>
          </a:p>
          <a:p>
            <a:pPr lvl="3"/>
            <a:r>
              <a:rPr lang="en-GB" sz="1700" dirty="0">
                <a:solidFill>
                  <a:schemeClr val="bg1"/>
                </a:solidFill>
              </a:rPr>
              <a:t>Following orders from Zimbardo even after the study was being terminated</a:t>
            </a:r>
          </a:p>
          <a:p>
            <a:r>
              <a:rPr lang="en-GB" sz="1700" dirty="0">
                <a:solidFill>
                  <a:schemeClr val="bg1"/>
                </a:solidFill>
              </a:rPr>
              <a:t>This is a </a:t>
            </a:r>
            <a:r>
              <a:rPr lang="en-GB" sz="1700" b="1" dirty="0">
                <a:solidFill>
                  <a:schemeClr val="bg1"/>
                </a:solidFill>
              </a:rPr>
              <a:t>strength</a:t>
            </a:r>
            <a:r>
              <a:rPr lang="en-GB" sz="1700" dirty="0">
                <a:solidFill>
                  <a:schemeClr val="bg1"/>
                </a:solidFill>
              </a:rPr>
              <a:t> as it suggests </a:t>
            </a:r>
            <a:r>
              <a:rPr lang="en-GB" sz="1700" dirty="0">
                <a:solidFill>
                  <a:schemeClr val="bg1"/>
                </a:solidFill>
                <a:highlight>
                  <a:srgbClr val="00FF00"/>
                </a:highlight>
              </a:rPr>
              <a:t>high internal validity</a:t>
            </a:r>
          </a:p>
          <a:p>
            <a:r>
              <a:rPr lang="en-GB" sz="1700" dirty="0">
                <a:solidFill>
                  <a:schemeClr val="bg1"/>
                </a:solidFill>
              </a:rPr>
              <a:t>The degree of control over variables in the situation also suggests </a:t>
            </a:r>
            <a:r>
              <a:rPr lang="en-GB" sz="1700" dirty="0">
                <a:solidFill>
                  <a:schemeClr val="bg1"/>
                </a:solidFill>
                <a:highlight>
                  <a:srgbClr val="00FF00"/>
                </a:highlight>
              </a:rPr>
              <a:t>high internal validity</a:t>
            </a:r>
          </a:p>
          <a:p>
            <a:endParaRPr lang="en-GB" sz="1700" dirty="0">
              <a:solidFill>
                <a:schemeClr val="bg1"/>
              </a:solidFill>
            </a:endParaRPr>
          </a:p>
        </p:txBody>
      </p:sp>
    </p:spTree>
    <p:extLst>
      <p:ext uri="{BB962C8B-B14F-4D97-AF65-F5344CB8AC3E}">
        <p14:creationId xmlns:p14="http://schemas.microsoft.com/office/powerpoint/2010/main" val="980355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669925"/>
            <a:ext cx="4760167" cy="1325563"/>
          </a:xfrm>
        </p:spPr>
        <p:txBody>
          <a:bodyPr anchor="b">
            <a:normAutofit/>
          </a:bodyPr>
          <a:lstStyle/>
          <a:p>
            <a:pPr algn="r"/>
            <a:r>
              <a:rPr lang="en-GB" dirty="0">
                <a:solidFill>
                  <a:schemeClr val="bg1"/>
                </a:solidFill>
              </a:rPr>
              <a:t>WATSON (1980): NOT A PRISON?</a:t>
            </a:r>
          </a:p>
        </p:txBody>
      </p:sp>
      <p:sp>
        <p:nvSpPr>
          <p:cNvPr id="3" name="Content Placeholder 2"/>
          <p:cNvSpPr>
            <a:spLocks noGrp="1"/>
          </p:cNvSpPr>
          <p:nvPr>
            <p:ph idx="1"/>
          </p:nvPr>
        </p:nvSpPr>
        <p:spPr>
          <a:xfrm>
            <a:off x="1392667" y="2398957"/>
            <a:ext cx="9406666" cy="3526144"/>
          </a:xfrm>
        </p:spPr>
        <p:txBody>
          <a:bodyPr>
            <a:normAutofit/>
          </a:bodyPr>
          <a:lstStyle/>
          <a:p>
            <a:r>
              <a:rPr lang="en-GB" sz="2000" dirty="0">
                <a:solidFill>
                  <a:schemeClr val="bg1"/>
                </a:solidFill>
              </a:rPr>
              <a:t>This was not like a civilian prison of the era</a:t>
            </a:r>
          </a:p>
          <a:p>
            <a:r>
              <a:rPr lang="en-GB" sz="2000" dirty="0">
                <a:solidFill>
                  <a:schemeClr val="bg1"/>
                </a:solidFill>
              </a:rPr>
              <a:t>There was no actual legal process</a:t>
            </a:r>
          </a:p>
          <a:p>
            <a:r>
              <a:rPr lang="en-GB" sz="2000" dirty="0">
                <a:solidFill>
                  <a:schemeClr val="bg1"/>
                </a:solidFill>
              </a:rPr>
              <a:t>All the stages were in fact very much like the taking of prisoners-of-war and putting them in such a camp</a:t>
            </a:r>
          </a:p>
          <a:p>
            <a:r>
              <a:rPr lang="en-GB" sz="2000" dirty="0">
                <a:solidFill>
                  <a:schemeClr val="bg1"/>
                </a:solidFill>
              </a:rPr>
              <a:t>The US Navy was actually studying this as part of examining the behaviour of military personnel in USA wars in SE Asia</a:t>
            </a:r>
          </a:p>
          <a:p>
            <a:r>
              <a:rPr lang="en-GB" sz="2000" dirty="0">
                <a:solidFill>
                  <a:schemeClr val="bg1"/>
                </a:solidFill>
              </a:rPr>
              <a:t>This suggests that</a:t>
            </a:r>
            <a:r>
              <a:rPr lang="en-GB" sz="2000" dirty="0">
                <a:solidFill>
                  <a:schemeClr val="bg1"/>
                </a:solidFill>
                <a:highlight>
                  <a:srgbClr val="00FF00"/>
                </a:highlight>
              </a:rPr>
              <a:t> ecological validity </a:t>
            </a:r>
            <a:r>
              <a:rPr lang="en-GB" sz="2000" dirty="0">
                <a:solidFill>
                  <a:schemeClr val="bg1"/>
                </a:solidFill>
              </a:rPr>
              <a:t>was higher with regards to POW camps</a:t>
            </a:r>
          </a:p>
        </p:txBody>
      </p:sp>
    </p:spTree>
    <p:extLst>
      <p:ext uri="{BB962C8B-B14F-4D97-AF65-F5344CB8AC3E}">
        <p14:creationId xmlns:p14="http://schemas.microsoft.com/office/powerpoint/2010/main" val="927543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3A314-5788-4F40-8857-428ABD70B685}"/>
              </a:ext>
            </a:extLst>
          </p:cNvPr>
          <p:cNvSpPr>
            <a:spLocks noGrp="1"/>
          </p:cNvSpPr>
          <p:nvPr>
            <p:ph type="title"/>
          </p:nvPr>
        </p:nvSpPr>
        <p:spPr>
          <a:xfrm>
            <a:off x="838200" y="669925"/>
            <a:ext cx="4508946" cy="1325563"/>
          </a:xfrm>
        </p:spPr>
        <p:txBody>
          <a:bodyPr anchor="b">
            <a:normAutofit/>
          </a:bodyPr>
          <a:lstStyle/>
          <a:p>
            <a:pPr algn="r"/>
            <a:r>
              <a:rPr lang="en-GB" dirty="0">
                <a:solidFill>
                  <a:srgbClr val="FFFF00"/>
                </a:solidFill>
              </a:rPr>
              <a:t>WRITTEN TASK </a:t>
            </a:r>
          </a:p>
        </p:txBody>
      </p:sp>
      <p:sp>
        <p:nvSpPr>
          <p:cNvPr id="3" name="Content Placeholder 2">
            <a:extLst>
              <a:ext uri="{FF2B5EF4-FFF2-40B4-BE49-F238E27FC236}">
                <a16:creationId xmlns:a16="http://schemas.microsoft.com/office/drawing/2014/main" id="{BA9C340E-062A-4A03-B97F-F7F21C24B8DF}"/>
              </a:ext>
            </a:extLst>
          </p:cNvPr>
          <p:cNvSpPr>
            <a:spLocks noGrp="1"/>
          </p:cNvSpPr>
          <p:nvPr>
            <p:ph idx="1"/>
          </p:nvPr>
        </p:nvSpPr>
        <p:spPr>
          <a:xfrm>
            <a:off x="1392667" y="2398957"/>
            <a:ext cx="9406666" cy="3526144"/>
          </a:xfrm>
        </p:spPr>
        <p:txBody>
          <a:bodyPr>
            <a:normAutofit/>
          </a:bodyPr>
          <a:lstStyle/>
          <a:p>
            <a:r>
              <a:rPr lang="en-GB" sz="2000" dirty="0">
                <a:solidFill>
                  <a:srgbClr val="FFFF00"/>
                </a:solidFill>
              </a:rPr>
              <a:t>Find some real life examples by searching on the internet and YouTube, then complete the following written tasks.</a:t>
            </a:r>
          </a:p>
          <a:p>
            <a:pPr marL="457200" indent="-457200">
              <a:buFont typeface="+mj-lt"/>
              <a:buAutoNum type="arabicPeriod"/>
            </a:pPr>
            <a:r>
              <a:rPr lang="en-GB" sz="2000" dirty="0">
                <a:solidFill>
                  <a:srgbClr val="FFFF00"/>
                </a:solidFill>
              </a:rPr>
              <a:t>Describe ONE example</a:t>
            </a:r>
          </a:p>
          <a:p>
            <a:pPr marL="457200" indent="-457200">
              <a:buFont typeface="+mj-lt"/>
              <a:buAutoNum type="arabicPeriod"/>
            </a:pPr>
            <a:r>
              <a:rPr lang="en-GB" sz="2000" dirty="0">
                <a:solidFill>
                  <a:srgbClr val="FFFF00"/>
                </a:solidFill>
              </a:rPr>
              <a:t>What does that suggest to you about human behaviour?</a:t>
            </a:r>
          </a:p>
          <a:p>
            <a:pPr marL="457200" indent="-457200">
              <a:buFont typeface="+mj-lt"/>
              <a:buAutoNum type="arabicPeriod"/>
            </a:pPr>
            <a:r>
              <a:rPr lang="en-GB" sz="2000" dirty="0">
                <a:solidFill>
                  <a:srgbClr val="FFFF00"/>
                </a:solidFill>
              </a:rPr>
              <a:t>Would everybody end up behaving like the guards?</a:t>
            </a:r>
          </a:p>
          <a:p>
            <a:pPr marL="457200" indent="-457200">
              <a:buFont typeface="+mj-lt"/>
              <a:buAutoNum type="arabicPeriod"/>
            </a:pPr>
            <a:r>
              <a:rPr lang="en-GB" sz="2000" dirty="0">
                <a:solidFill>
                  <a:srgbClr val="FFFF00"/>
                </a:solidFill>
              </a:rPr>
              <a:t>What type of person might refuse to behave like the guards, even in a real life situation? Find a real-life example to illustrate your answer.</a:t>
            </a:r>
          </a:p>
          <a:p>
            <a:pPr marL="457200" indent="-457200">
              <a:buFont typeface="+mj-lt"/>
              <a:buAutoNum type="arabicPeriod"/>
            </a:pPr>
            <a:r>
              <a:rPr lang="en-GB" sz="2000" dirty="0">
                <a:solidFill>
                  <a:srgbClr val="FFFF00"/>
                </a:solidFill>
              </a:rPr>
              <a:t>How has studying this made you feel?</a:t>
            </a:r>
          </a:p>
        </p:txBody>
      </p:sp>
    </p:spTree>
    <p:extLst>
      <p:ext uri="{BB962C8B-B14F-4D97-AF65-F5344CB8AC3E}">
        <p14:creationId xmlns:p14="http://schemas.microsoft.com/office/powerpoint/2010/main" val="2510745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34858-B0AD-4F51-8855-ABE12278F377}"/>
              </a:ext>
            </a:extLst>
          </p:cNvPr>
          <p:cNvSpPr>
            <a:spLocks noGrp="1"/>
          </p:cNvSpPr>
          <p:nvPr>
            <p:ph type="title"/>
          </p:nvPr>
        </p:nvSpPr>
        <p:spPr>
          <a:xfrm>
            <a:off x="838200" y="669925"/>
            <a:ext cx="4508946" cy="1325563"/>
          </a:xfrm>
        </p:spPr>
        <p:txBody>
          <a:bodyPr anchor="b">
            <a:normAutofit/>
          </a:bodyPr>
          <a:lstStyle/>
          <a:p>
            <a:pPr algn="r"/>
            <a:r>
              <a:rPr lang="en-GB" sz="3700" dirty="0">
                <a:solidFill>
                  <a:schemeClr val="bg1"/>
                </a:solidFill>
              </a:rPr>
              <a:t>A REAL STUDY OF ROLE CONFORMITY</a:t>
            </a:r>
          </a:p>
        </p:txBody>
      </p:sp>
      <p:sp>
        <p:nvSpPr>
          <p:cNvPr id="3" name="Content Placeholder 2">
            <a:extLst>
              <a:ext uri="{FF2B5EF4-FFF2-40B4-BE49-F238E27FC236}">
                <a16:creationId xmlns:a16="http://schemas.microsoft.com/office/drawing/2014/main" id="{747E6473-AC95-4305-B621-C506DFBC4060}"/>
              </a:ext>
            </a:extLst>
          </p:cNvPr>
          <p:cNvSpPr>
            <a:spLocks noGrp="1"/>
          </p:cNvSpPr>
          <p:nvPr>
            <p:ph idx="1"/>
          </p:nvPr>
        </p:nvSpPr>
        <p:spPr>
          <a:xfrm>
            <a:off x="1392667" y="2398956"/>
            <a:ext cx="9406666" cy="3674465"/>
          </a:xfrm>
        </p:spPr>
        <p:txBody>
          <a:bodyPr>
            <a:normAutofit/>
          </a:bodyPr>
          <a:lstStyle/>
          <a:p>
            <a:r>
              <a:rPr lang="en-GB" sz="2000" dirty="0">
                <a:solidFill>
                  <a:schemeClr val="bg1"/>
                </a:solidFill>
              </a:rPr>
              <a:t>The following PowerPoint uses a real, and very famous, study conducted in the 1970s.</a:t>
            </a:r>
          </a:p>
          <a:p>
            <a:r>
              <a:rPr lang="en-GB" sz="2000" dirty="0">
                <a:solidFill>
                  <a:schemeClr val="bg1"/>
                </a:solidFill>
              </a:rPr>
              <a:t>What you have is an introduction, a description of the study, a link to video material, and then some critical analysis (discussing whether it is a good study or not).</a:t>
            </a:r>
          </a:p>
          <a:p>
            <a:r>
              <a:rPr lang="en-GB" sz="2000" dirty="0">
                <a:solidFill>
                  <a:schemeClr val="bg1"/>
                </a:solidFill>
              </a:rPr>
              <a:t>Your tasks are:</a:t>
            </a:r>
          </a:p>
          <a:p>
            <a:r>
              <a:rPr lang="en-GB" sz="2000" dirty="0">
                <a:solidFill>
                  <a:schemeClr val="bg1"/>
                </a:solidFill>
              </a:rPr>
              <a:t>View the material presented</a:t>
            </a:r>
          </a:p>
          <a:p>
            <a:r>
              <a:rPr lang="en-GB" sz="2000" dirty="0">
                <a:solidFill>
                  <a:schemeClr val="bg1"/>
                </a:solidFill>
              </a:rPr>
              <a:t>Make notes of the terms highlighted, and find a definition of them using online resources</a:t>
            </a:r>
          </a:p>
        </p:txBody>
      </p:sp>
    </p:spTree>
    <p:extLst>
      <p:ext uri="{BB962C8B-B14F-4D97-AF65-F5344CB8AC3E}">
        <p14:creationId xmlns:p14="http://schemas.microsoft.com/office/powerpoint/2010/main" val="2154551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8FA6F-9506-4B13-ABB8-020E510ED6CE}"/>
              </a:ext>
            </a:extLst>
          </p:cNvPr>
          <p:cNvSpPr>
            <a:spLocks noGrp="1"/>
          </p:cNvSpPr>
          <p:nvPr>
            <p:ph type="title"/>
          </p:nvPr>
        </p:nvSpPr>
        <p:spPr>
          <a:xfrm>
            <a:off x="770148" y="249414"/>
            <a:ext cx="8071706" cy="2387600"/>
          </a:xfrm>
        </p:spPr>
        <p:txBody>
          <a:bodyPr vert="horz" lIns="91440" tIns="45720" rIns="91440" bIns="45720" rtlCol="0" anchor="b">
            <a:normAutofit/>
          </a:bodyPr>
          <a:lstStyle/>
          <a:p>
            <a:r>
              <a:rPr lang="en-US" sz="6600" kern="1200" dirty="0">
                <a:solidFill>
                  <a:schemeClr val="bg1"/>
                </a:solidFill>
                <a:latin typeface="+mj-lt"/>
                <a:ea typeface="+mj-ea"/>
                <a:cs typeface="+mj-cs"/>
              </a:rPr>
              <a:t>SUBMISSION</a:t>
            </a:r>
          </a:p>
        </p:txBody>
      </p:sp>
      <p:sp>
        <p:nvSpPr>
          <p:cNvPr id="5" name="TextBox 4">
            <a:extLst>
              <a:ext uri="{FF2B5EF4-FFF2-40B4-BE49-F238E27FC236}">
                <a16:creationId xmlns:a16="http://schemas.microsoft.com/office/drawing/2014/main" id="{AB5D98CD-5AD1-44E7-88A9-564632833615}"/>
              </a:ext>
            </a:extLst>
          </p:cNvPr>
          <p:cNvSpPr txBox="1"/>
          <p:nvPr/>
        </p:nvSpPr>
        <p:spPr>
          <a:xfrm>
            <a:off x="821026" y="3061648"/>
            <a:ext cx="7969950" cy="3139321"/>
          </a:xfrm>
          <a:prstGeom prst="rect">
            <a:avLst/>
          </a:prstGeom>
          <a:noFill/>
        </p:spPr>
        <p:txBody>
          <a:bodyPr wrap="square" rtlCol="0">
            <a:spAutoFit/>
          </a:bodyPr>
          <a:lstStyle/>
          <a:p>
            <a:r>
              <a:rPr lang="en-GB" dirty="0">
                <a:solidFill>
                  <a:schemeClr val="bg1"/>
                </a:solidFill>
              </a:rPr>
              <a:t>THIS TASK SHOULD BE SUBMITTED </a:t>
            </a:r>
            <a:r>
              <a:rPr lang="en-GB" smtClean="0">
                <a:solidFill>
                  <a:schemeClr val="bg1"/>
                </a:solidFill>
              </a:rPr>
              <a:t>BY 10</a:t>
            </a:r>
            <a:r>
              <a:rPr lang="en-GB" baseline="30000" smtClean="0">
                <a:solidFill>
                  <a:schemeClr val="bg1"/>
                </a:solidFill>
              </a:rPr>
              <a:t>TH</a:t>
            </a:r>
            <a:r>
              <a:rPr lang="en-GB" smtClean="0">
                <a:solidFill>
                  <a:schemeClr val="bg1"/>
                </a:solidFill>
              </a:rPr>
              <a:t> JULY</a:t>
            </a:r>
            <a:endParaRPr lang="en-GB" dirty="0">
              <a:solidFill>
                <a:schemeClr val="bg1"/>
              </a:solidFill>
            </a:endParaRPr>
          </a:p>
          <a:p>
            <a:endParaRPr lang="en-GB" dirty="0">
              <a:solidFill>
                <a:schemeClr val="bg1"/>
              </a:solidFill>
            </a:endParaRPr>
          </a:p>
          <a:p>
            <a:r>
              <a:rPr lang="en-GB" dirty="0">
                <a:solidFill>
                  <a:schemeClr val="bg1"/>
                </a:solidFill>
              </a:rPr>
              <a:t>EMAIL YOUR ANSWERS TO </a:t>
            </a:r>
            <a:r>
              <a:rPr lang="en-GB" dirty="0">
                <a:solidFill>
                  <a:schemeClr val="bg1"/>
                </a:solidFill>
                <a:hlinkClick r:id="rId2"/>
              </a:rPr>
              <a:t>griffin.p@kevi.org.uk</a:t>
            </a:r>
            <a:r>
              <a:rPr lang="en-GB" dirty="0">
                <a:solidFill>
                  <a:schemeClr val="bg1"/>
                </a:solidFill>
              </a:rPr>
              <a:t>.</a:t>
            </a:r>
          </a:p>
          <a:p>
            <a:endParaRPr lang="en-GB" dirty="0">
              <a:solidFill>
                <a:schemeClr val="bg1"/>
              </a:solidFill>
            </a:endParaRPr>
          </a:p>
          <a:p>
            <a:r>
              <a:rPr lang="en-GB" dirty="0">
                <a:solidFill>
                  <a:schemeClr val="bg1"/>
                </a:solidFill>
              </a:rPr>
              <a:t>THE PREFERRED FORMAT IS A POWERPOINT, EACH SLIDE DEALING WITH A SINGLE QUESTION AND YOUR EVIDENCED ANSWER.</a:t>
            </a:r>
          </a:p>
          <a:p>
            <a:endParaRPr lang="en-GB" dirty="0">
              <a:solidFill>
                <a:schemeClr val="bg1"/>
              </a:solidFill>
            </a:endParaRPr>
          </a:p>
          <a:p>
            <a:r>
              <a:rPr lang="en-GB" dirty="0">
                <a:solidFill>
                  <a:schemeClr val="bg1"/>
                </a:solidFill>
              </a:rPr>
              <a:t>A WORD DOCUMENT CAN BE SUBMITTED.</a:t>
            </a:r>
          </a:p>
          <a:p>
            <a:endParaRPr lang="en-GB" dirty="0">
              <a:solidFill>
                <a:schemeClr val="bg1"/>
              </a:solidFill>
            </a:endParaRPr>
          </a:p>
          <a:p>
            <a:r>
              <a:rPr lang="en-GB" dirty="0">
                <a:solidFill>
                  <a:schemeClr val="bg1"/>
                </a:solidFill>
              </a:rPr>
              <a:t>IF NOT POSSIBLE, A WRITTEN DOCUMENT IN AN ENVELOPE WITH ‘MR GRIFFIN’ ON THE FRONT TO BE DROPPED OFF OR MAILED TO KING EDWARD VI SCHOOL.</a:t>
            </a:r>
          </a:p>
        </p:txBody>
      </p:sp>
    </p:spTree>
    <p:extLst>
      <p:ext uri="{BB962C8B-B14F-4D97-AF65-F5344CB8AC3E}">
        <p14:creationId xmlns:p14="http://schemas.microsoft.com/office/powerpoint/2010/main" val="2079408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32903" y="949325"/>
            <a:ext cx="8071706" cy="2387600"/>
          </a:xfrm>
        </p:spPr>
        <p:txBody>
          <a:bodyPr>
            <a:normAutofit/>
          </a:bodyPr>
          <a:lstStyle/>
          <a:p>
            <a:pPr algn="l"/>
            <a:r>
              <a:rPr lang="en-GB" sz="6600">
                <a:solidFill>
                  <a:schemeClr val="bg1"/>
                </a:solidFill>
              </a:rPr>
              <a:t>ROLE CONFORMITY</a:t>
            </a:r>
          </a:p>
        </p:txBody>
      </p:sp>
      <p:sp>
        <p:nvSpPr>
          <p:cNvPr id="3" name="Subtitle 2"/>
          <p:cNvSpPr>
            <a:spLocks noGrp="1"/>
          </p:cNvSpPr>
          <p:nvPr>
            <p:ph type="subTitle" idx="1"/>
          </p:nvPr>
        </p:nvSpPr>
        <p:spPr>
          <a:xfrm>
            <a:off x="1932902" y="3429000"/>
            <a:ext cx="8071697" cy="1655762"/>
          </a:xfrm>
        </p:spPr>
        <p:txBody>
          <a:bodyPr>
            <a:normAutofit/>
          </a:bodyPr>
          <a:lstStyle/>
          <a:p>
            <a:pPr algn="l"/>
            <a:r>
              <a:rPr lang="en-GB" sz="3200">
                <a:solidFill>
                  <a:schemeClr val="bg1"/>
                </a:solidFill>
              </a:rPr>
              <a:t>Haney, Banks &amp; Zimbardo (1973)</a:t>
            </a:r>
          </a:p>
        </p:txBody>
      </p:sp>
    </p:spTree>
    <p:extLst>
      <p:ext uri="{BB962C8B-B14F-4D97-AF65-F5344CB8AC3E}">
        <p14:creationId xmlns:p14="http://schemas.microsoft.com/office/powerpoint/2010/main" val="2852696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8454" y="1360481"/>
            <a:ext cx="4605340" cy="2387600"/>
          </a:xfrm>
        </p:spPr>
        <p:txBody>
          <a:bodyPr vert="horz" lIns="91440" tIns="45720" rIns="91440" bIns="45720" rtlCol="0" anchor="b">
            <a:normAutofit/>
          </a:bodyPr>
          <a:lstStyle/>
          <a:p>
            <a:r>
              <a:rPr lang="en-US" sz="5000">
                <a:solidFill>
                  <a:schemeClr val="bg1"/>
                </a:solidFill>
              </a:rPr>
              <a:t>STANFORD PRISON EXPERIMENT</a:t>
            </a:r>
          </a:p>
        </p:txBody>
      </p:sp>
      <p:pic>
        <p:nvPicPr>
          <p:cNvPr id="4" name="Picture 5" descr="LuciferStanfordPrisonExperiment1"/>
          <p:cNvPicPr>
            <a:picLocks noGrp="1" noChangeAspect="1" noChangeArrowheads="1"/>
          </p:cNvPicPr>
          <p:nvPr>
            <p:ph idx="1"/>
          </p:nvPr>
        </p:nvPicPr>
        <p:blipFill rotWithShape="1">
          <a:blip r:embed="rId2">
            <a:alphaModFix/>
            <a:extLst>
              <a:ext uri="{28A0092B-C50C-407E-A947-70E740481C1C}">
                <a14:useLocalDpi xmlns:a14="http://schemas.microsoft.com/office/drawing/2010/main" val="0"/>
              </a:ext>
            </a:extLst>
          </a:blip>
          <a:srcRect t="5538" r="3" b="8038"/>
          <a:stretch/>
        </p:blipFill>
        <p:spPr bwMode="auto">
          <a:xfrm>
            <a:off x="5800734" y="1057275"/>
            <a:ext cx="5917401" cy="47434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779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a:solidFill>
                  <a:schemeClr val="bg1"/>
                </a:solidFill>
              </a:rPr>
              <a:t>CONTEXT</a:t>
            </a:r>
          </a:p>
        </p:txBody>
      </p:sp>
      <p:sp>
        <p:nvSpPr>
          <p:cNvPr id="3" name="Content Placeholder 2"/>
          <p:cNvSpPr>
            <a:spLocks noGrp="1"/>
          </p:cNvSpPr>
          <p:nvPr>
            <p:ph idx="1"/>
          </p:nvPr>
        </p:nvSpPr>
        <p:spPr>
          <a:xfrm>
            <a:off x="1392667" y="2398957"/>
            <a:ext cx="9406666" cy="3526144"/>
          </a:xfrm>
        </p:spPr>
        <p:txBody>
          <a:bodyPr>
            <a:normAutofit/>
          </a:bodyPr>
          <a:lstStyle/>
          <a:p>
            <a:r>
              <a:rPr lang="en-GB" sz="2000">
                <a:solidFill>
                  <a:schemeClr val="bg1"/>
                </a:solidFill>
              </a:rPr>
              <a:t>Milgram had demonstrated the ease with which ordinary people could be ordered to harm others.</a:t>
            </a:r>
          </a:p>
          <a:p>
            <a:r>
              <a:rPr lang="en-GB" sz="2000">
                <a:solidFill>
                  <a:schemeClr val="bg1"/>
                </a:solidFill>
              </a:rPr>
              <a:t>The US Navy was funding research into such situations, especially prisoners-of-war.</a:t>
            </a:r>
          </a:p>
          <a:p>
            <a:r>
              <a:rPr lang="en-GB" sz="2000">
                <a:solidFill>
                  <a:schemeClr val="bg1"/>
                </a:solidFill>
              </a:rPr>
              <a:t>Zimbardo believed that situations, and the roles that people had in them, determined behaviour</a:t>
            </a:r>
          </a:p>
          <a:p>
            <a:r>
              <a:rPr lang="en-GB" sz="2000">
                <a:solidFill>
                  <a:schemeClr val="bg1"/>
                </a:solidFill>
              </a:rPr>
              <a:t>Zimbardo sees most behaviour as triggered by environment and determined by social relations.</a:t>
            </a:r>
          </a:p>
        </p:txBody>
      </p:sp>
    </p:spTree>
    <p:extLst>
      <p:ext uri="{BB962C8B-B14F-4D97-AF65-F5344CB8AC3E}">
        <p14:creationId xmlns:p14="http://schemas.microsoft.com/office/powerpoint/2010/main" val="3009276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a:solidFill>
                  <a:schemeClr val="bg1"/>
                </a:solidFill>
              </a:rPr>
              <a:t>PARTICIPANTS</a:t>
            </a:r>
          </a:p>
        </p:txBody>
      </p:sp>
      <p:sp>
        <p:nvSpPr>
          <p:cNvPr id="3" name="Content Placeholder 2"/>
          <p:cNvSpPr>
            <a:spLocks noGrp="1"/>
          </p:cNvSpPr>
          <p:nvPr>
            <p:ph idx="1"/>
          </p:nvPr>
        </p:nvSpPr>
        <p:spPr>
          <a:xfrm>
            <a:off x="1392667" y="2398957"/>
            <a:ext cx="9406666" cy="3526144"/>
          </a:xfrm>
        </p:spPr>
        <p:txBody>
          <a:bodyPr>
            <a:normAutofit/>
          </a:bodyPr>
          <a:lstStyle/>
          <a:p>
            <a:r>
              <a:rPr lang="en-GB" sz="2000">
                <a:solidFill>
                  <a:schemeClr val="bg1"/>
                </a:solidFill>
              </a:rPr>
              <a:t>A newspaper advert asked for male volunteers to take part in a psychological study of prison life</a:t>
            </a:r>
          </a:p>
          <a:p>
            <a:r>
              <a:rPr lang="en-GB" sz="2000">
                <a:solidFill>
                  <a:schemeClr val="bg1"/>
                </a:solidFill>
              </a:rPr>
              <a:t>There were 75 respondents seen</a:t>
            </a:r>
          </a:p>
          <a:p>
            <a:r>
              <a:rPr lang="en-GB" sz="2000">
                <a:solidFill>
                  <a:schemeClr val="bg1"/>
                </a:solidFill>
              </a:rPr>
              <a:t>24 were selected after screening by psychological tests and interviews as being the most stable and normal.</a:t>
            </a:r>
          </a:p>
          <a:p>
            <a:r>
              <a:rPr lang="en-GB" sz="2000">
                <a:solidFill>
                  <a:schemeClr val="bg1"/>
                </a:solidFill>
              </a:rPr>
              <a:t>All 24 were college students, almost all middle-class and white.</a:t>
            </a:r>
          </a:p>
        </p:txBody>
      </p:sp>
    </p:spTree>
    <p:extLst>
      <p:ext uri="{BB962C8B-B14F-4D97-AF65-F5344CB8AC3E}">
        <p14:creationId xmlns:p14="http://schemas.microsoft.com/office/powerpoint/2010/main" val="360024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a:solidFill>
                  <a:schemeClr val="bg1"/>
                </a:solidFill>
              </a:rPr>
              <a:t>THE ‘PRISON’</a:t>
            </a:r>
          </a:p>
        </p:txBody>
      </p:sp>
      <p:sp>
        <p:nvSpPr>
          <p:cNvPr id="3" name="Content Placeholder 2"/>
          <p:cNvSpPr>
            <a:spLocks noGrp="1"/>
          </p:cNvSpPr>
          <p:nvPr>
            <p:ph idx="1"/>
          </p:nvPr>
        </p:nvSpPr>
        <p:spPr>
          <a:xfrm>
            <a:off x="1392667" y="2398957"/>
            <a:ext cx="9406666" cy="3526144"/>
          </a:xfrm>
        </p:spPr>
        <p:txBody>
          <a:bodyPr>
            <a:normAutofit/>
          </a:bodyPr>
          <a:lstStyle/>
          <a:p>
            <a:r>
              <a:rPr lang="en-GB" sz="2000">
                <a:solidFill>
                  <a:schemeClr val="bg1"/>
                </a:solidFill>
              </a:rPr>
              <a:t>The basement of the psychology lab at Stanford Uni, California was converted into a simulated prison</a:t>
            </a:r>
          </a:p>
          <a:p>
            <a:r>
              <a:rPr lang="en-GB" sz="2000">
                <a:solidFill>
                  <a:schemeClr val="bg1"/>
                </a:solidFill>
              </a:rPr>
              <a:t>There were 3 cells, a very small ‘solitary confinement cell, guards rooms, interview rooms and a ‘warden’s bedroom’. </a:t>
            </a:r>
          </a:p>
          <a:p>
            <a:r>
              <a:rPr lang="en-GB" sz="2000">
                <a:solidFill>
                  <a:schemeClr val="bg1"/>
                </a:solidFill>
              </a:rPr>
              <a:t>One room was used as a ‘prison yard’.</a:t>
            </a:r>
          </a:p>
          <a:p>
            <a:r>
              <a:rPr lang="en-GB" sz="2000">
                <a:solidFill>
                  <a:schemeClr val="bg1"/>
                </a:solidFill>
              </a:rPr>
              <a:t>There was an observation window on the ‘yard’ plus video cameras on the main area.</a:t>
            </a:r>
          </a:p>
        </p:txBody>
      </p:sp>
    </p:spTree>
    <p:extLst>
      <p:ext uri="{BB962C8B-B14F-4D97-AF65-F5344CB8AC3E}">
        <p14:creationId xmlns:p14="http://schemas.microsoft.com/office/powerpoint/2010/main" val="2419472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a:solidFill>
                  <a:schemeClr val="bg1"/>
                </a:solidFill>
              </a:rPr>
              <a:t>THE CONTRACTS</a:t>
            </a:r>
          </a:p>
        </p:txBody>
      </p:sp>
      <p:sp>
        <p:nvSpPr>
          <p:cNvPr id="3" name="Content Placeholder 2"/>
          <p:cNvSpPr>
            <a:spLocks noGrp="1"/>
          </p:cNvSpPr>
          <p:nvPr>
            <p:ph idx="1"/>
          </p:nvPr>
        </p:nvSpPr>
        <p:spPr>
          <a:xfrm>
            <a:off x="1392667" y="2398957"/>
            <a:ext cx="9406666" cy="3526144"/>
          </a:xfrm>
        </p:spPr>
        <p:txBody>
          <a:bodyPr>
            <a:normAutofit/>
          </a:bodyPr>
          <a:lstStyle/>
          <a:p>
            <a:r>
              <a:rPr lang="en-GB" sz="2000">
                <a:solidFill>
                  <a:schemeClr val="bg1"/>
                </a:solidFill>
              </a:rPr>
              <a:t>The Ps were randomly allocated to be either ‘guards’ or ‘officers’</a:t>
            </a:r>
          </a:p>
          <a:p>
            <a:r>
              <a:rPr lang="en-GB" sz="2000">
                <a:solidFill>
                  <a:schemeClr val="bg1"/>
                </a:solidFill>
              </a:rPr>
              <a:t>In the end 22 of the Ps were fully involved</a:t>
            </a:r>
          </a:p>
          <a:p>
            <a:r>
              <a:rPr lang="en-GB" sz="2000">
                <a:solidFill>
                  <a:schemeClr val="bg1"/>
                </a:solidFill>
              </a:rPr>
              <a:t>Contracts were drawn up depending on role</a:t>
            </a:r>
          </a:p>
          <a:p>
            <a:r>
              <a:rPr lang="en-GB" sz="2000">
                <a:solidFill>
                  <a:schemeClr val="bg1"/>
                </a:solidFill>
              </a:rPr>
              <a:t>The suspension of human rights was recognised in the contract</a:t>
            </a:r>
          </a:p>
          <a:p>
            <a:r>
              <a:rPr lang="en-GB" sz="2000">
                <a:solidFill>
                  <a:schemeClr val="bg1"/>
                </a:solidFill>
              </a:rPr>
              <a:t>For ethical reasons the whole set-up was clearly spelt out, apart from the arrests that started the study.</a:t>
            </a:r>
          </a:p>
        </p:txBody>
      </p:sp>
    </p:spTree>
    <p:extLst>
      <p:ext uri="{BB962C8B-B14F-4D97-AF65-F5344CB8AC3E}">
        <p14:creationId xmlns:p14="http://schemas.microsoft.com/office/powerpoint/2010/main" val="149803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69925"/>
            <a:ext cx="4508946" cy="1325563"/>
          </a:xfrm>
        </p:spPr>
        <p:txBody>
          <a:bodyPr anchor="b">
            <a:normAutofit/>
          </a:bodyPr>
          <a:lstStyle/>
          <a:p>
            <a:pPr algn="r"/>
            <a:r>
              <a:rPr lang="en-GB">
                <a:solidFill>
                  <a:schemeClr val="bg1"/>
                </a:solidFill>
              </a:rPr>
              <a:t>THE STAFF</a:t>
            </a:r>
          </a:p>
        </p:txBody>
      </p:sp>
      <p:sp>
        <p:nvSpPr>
          <p:cNvPr id="3" name="Content Placeholder 2"/>
          <p:cNvSpPr>
            <a:spLocks noGrp="1"/>
          </p:cNvSpPr>
          <p:nvPr>
            <p:ph idx="1"/>
          </p:nvPr>
        </p:nvSpPr>
        <p:spPr>
          <a:xfrm>
            <a:off x="1392667" y="2398957"/>
            <a:ext cx="9406666" cy="3526144"/>
          </a:xfrm>
        </p:spPr>
        <p:txBody>
          <a:bodyPr>
            <a:normAutofit/>
          </a:bodyPr>
          <a:lstStyle/>
          <a:p>
            <a:r>
              <a:rPr lang="en-GB" sz="2000">
                <a:solidFill>
                  <a:schemeClr val="bg1"/>
                </a:solidFill>
              </a:rPr>
              <a:t>The role of warden was taken by Zimbardo</a:t>
            </a:r>
          </a:p>
          <a:p>
            <a:r>
              <a:rPr lang="en-GB" sz="2000">
                <a:solidFill>
                  <a:schemeClr val="bg1"/>
                </a:solidFill>
              </a:rPr>
              <a:t>Other staff roles were taken by research students and the college chaplain</a:t>
            </a:r>
          </a:p>
          <a:p>
            <a:r>
              <a:rPr lang="en-GB" sz="2000">
                <a:solidFill>
                  <a:schemeClr val="bg1"/>
                </a:solidFill>
              </a:rPr>
              <a:t>The arrests were carried out by the real Palo Alto Police Department</a:t>
            </a:r>
          </a:p>
          <a:p>
            <a:r>
              <a:rPr lang="en-GB" sz="2000">
                <a:solidFill>
                  <a:schemeClr val="bg1"/>
                </a:solidFill>
              </a:rPr>
              <a:t>The police (rookie cops) were originally going to be part of the whole study but the political situation there in August 1971 was too volatile for the police chief to agree.</a:t>
            </a:r>
          </a:p>
          <a:p>
            <a:r>
              <a:rPr lang="en-GB" sz="2000">
                <a:solidFill>
                  <a:schemeClr val="bg1"/>
                </a:solidFill>
              </a:rPr>
              <a:t>Do you know why?</a:t>
            </a:r>
          </a:p>
          <a:p>
            <a:r>
              <a:rPr lang="en-GB" sz="2000">
                <a:solidFill>
                  <a:schemeClr val="bg1"/>
                </a:solidFill>
              </a:rPr>
              <a:t>Vietnam War, violence against demonstrators, Black Power emerging.</a:t>
            </a:r>
          </a:p>
          <a:p>
            <a:endParaRPr lang="en-GB" sz="2000">
              <a:solidFill>
                <a:schemeClr val="bg1"/>
              </a:solidFill>
            </a:endParaRPr>
          </a:p>
        </p:txBody>
      </p:sp>
    </p:spTree>
    <p:extLst>
      <p:ext uri="{BB962C8B-B14F-4D97-AF65-F5344CB8AC3E}">
        <p14:creationId xmlns:p14="http://schemas.microsoft.com/office/powerpoint/2010/main" val="1728561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1130</Words>
  <Application>Microsoft Office PowerPoint</Application>
  <PresentationFormat>Widescreen</PresentationFormat>
  <Paragraphs>108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TASK 2</vt:lpstr>
      <vt:lpstr>A REAL STUDY OF ROLE CONFORMITY</vt:lpstr>
      <vt:lpstr>ROLE CONFORMITY</vt:lpstr>
      <vt:lpstr>STANFORD PRISON EXPERIMENT</vt:lpstr>
      <vt:lpstr>CONTEXT</vt:lpstr>
      <vt:lpstr>PARTICIPANTS</vt:lpstr>
      <vt:lpstr>THE ‘PRISON’</vt:lpstr>
      <vt:lpstr>THE CONTRACTS</vt:lpstr>
      <vt:lpstr>THE STAFF</vt:lpstr>
      <vt:lpstr>START: GUARDS</vt:lpstr>
      <vt:lpstr>START:PRISONERS</vt:lpstr>
      <vt:lpstr>VIDEO LINK</vt:lpstr>
      <vt:lpstr>RESULTS</vt:lpstr>
      <vt:lpstr>RESULTS 2</vt:lpstr>
      <vt:lpstr>EXPLANATIONS</vt:lpstr>
      <vt:lpstr>ETHICAL CONCERNS</vt:lpstr>
      <vt:lpstr>PARTICIPANT REALITY</vt:lpstr>
      <vt:lpstr>WATSON (1980): NOT A PRISON?</vt:lpstr>
      <vt:lpstr>WRITTEN TASK </vt:lpstr>
      <vt:lpstr>SUBMISSION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2</dc:title>
  <dc:creator>John</dc:creator>
  <cp:lastModifiedBy>Maggie Smart</cp:lastModifiedBy>
  <cp:revision>2</cp:revision>
  <dcterms:created xsi:type="dcterms:W3CDTF">2020-06-03T15:09:11Z</dcterms:created>
  <dcterms:modified xsi:type="dcterms:W3CDTF">2022-06-09T09:04:24Z</dcterms:modified>
</cp:coreProperties>
</file>