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8" r:id="rId4"/>
    <p:sldId id="259" r:id="rId5"/>
    <p:sldId id="257" r:id="rId6"/>
    <p:sldId id="28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7BD9A-EED5-49DD-A541-B4DCD77D6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A4479A-480A-4F72-89CD-6DFAC5E93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2AC95-57B9-48B7-B028-1CCFB3F64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BC28-69DB-48F1-B1A5-4491F4D3730A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92E5F-2DE2-4E88-94DB-F9394ACF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F358F-853B-4885-B87C-93C1CADD8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EBA3-7492-4F1A-A1CB-79C1D1D9C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71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2F83F-DB07-4178-98D8-A606006B7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C38EDB-71BF-4393-963E-C86728834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BB517-9710-4D41-9495-96BC80436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BC28-69DB-48F1-B1A5-4491F4D3730A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6E8AF-E842-4785-AFFA-B5972803F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61EC4-3503-4E62-9C46-6FCAFDB99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EBA3-7492-4F1A-A1CB-79C1D1D9C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43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438B58-5B6F-4E69-9A60-2943F472C3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D09BE9-32D9-4DAA-A707-44F448555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210BA-B375-487E-9A57-937F30058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BC28-69DB-48F1-B1A5-4491F4D3730A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5BF44-A12A-4CAE-BB76-9F7E86C31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106E1-883F-419A-B3D5-53D623D14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EBA3-7492-4F1A-A1CB-79C1D1D9C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01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F236C-5E95-400F-811E-139E1716F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27068-9AFD-48C8-9B6D-5B63CF291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316A0-0F0B-4BE3-9321-BBA787C39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BC28-69DB-48F1-B1A5-4491F4D3730A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8054E-E140-4480-B4A2-80041B20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6856C-57AF-48B2-AAFA-3543A7175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EBA3-7492-4F1A-A1CB-79C1D1D9C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1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A0010-334D-4A36-8619-54E6BFF87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7BC35-3450-44F0-959E-814155C9E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860F5-2802-4259-A4EC-B0E2D315F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BC28-69DB-48F1-B1A5-4491F4D3730A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1C8DD-F5E8-49D8-AECA-D9872E1A5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1502E-E201-4975-B445-186C443A0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EBA3-7492-4F1A-A1CB-79C1D1D9C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52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03C26-AB13-414D-AF02-A9D7B9C6C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CDF12-3AA0-41D5-B325-502F2F69A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4D50CC-2506-47F7-9274-9CCFE933A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853279-7F78-446A-8B9C-48E2C8CB1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BC28-69DB-48F1-B1A5-4491F4D3730A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CF64E-7633-4157-8B20-FF235E076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E9D49-3D81-4E6D-BF44-F61A240C7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EBA3-7492-4F1A-A1CB-79C1D1D9C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39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1DCB-A6DC-49CD-81F4-D99B03CA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E8295-B037-43EC-B2F0-955C0E027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065E48-AC9B-4069-B141-216A6EF84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58F57C-0E60-4931-A06A-4592B9FCDD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D5A2-BC58-4244-A6EA-1AA8557D0C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B8F651-3986-430D-BE94-427419D5B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BC28-69DB-48F1-B1A5-4491F4D3730A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7AFBCF-0CA5-416A-860C-CC04AC662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4E4E55-703B-481C-AF11-6B9AC69B2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EBA3-7492-4F1A-A1CB-79C1D1D9C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97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C9A1-7039-47F5-ADEE-FA12CE6B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7B285B-BC63-4681-BC62-24D6521DC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BC28-69DB-48F1-B1A5-4491F4D3730A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FCF62F-CB8A-4921-A34A-6CC69B89A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5D8D07-61AD-4A3A-8125-40C9972A0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EBA3-7492-4F1A-A1CB-79C1D1D9C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47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A7CEF-37AE-4AAD-99E7-36E4BA1CA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BC28-69DB-48F1-B1A5-4491F4D3730A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65DD33-3282-486A-824F-3025912BF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B4F2F-9123-4A9D-8B7E-DFF86DA73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EBA3-7492-4F1A-A1CB-79C1D1D9C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303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E0698-42C5-4E1C-B194-608EE531A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59ED6-62C4-4184-82C2-8FE267682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B99A6-6773-49C4-9CD0-47086D742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199B2-20AA-4BD7-9242-7F40C959C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BC28-69DB-48F1-B1A5-4491F4D3730A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5149B-C142-4FD7-B240-5CB78D57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24D66A-754F-4BC9-9AA1-9D62A3884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EBA3-7492-4F1A-A1CB-79C1D1D9C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16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9BA2D-D8B7-48CE-B776-84E9E652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D466F8-AA03-4A36-AAF4-9412D340CB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C3D6C5-74D8-4216-A04F-BAAC4672B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3C44D-E4BA-4136-88B4-F29A763C8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BC28-69DB-48F1-B1A5-4491F4D3730A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F15A7-7FE2-40E0-9AEA-A37AA747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43A74-C82F-4E1C-A395-B6B99DC66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EBA3-7492-4F1A-A1CB-79C1D1D9C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427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ADBFD-2AB8-46A7-85F7-9AB0532BA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2D4D0-F2E2-42B4-8949-BACBCC117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E3E70-6B5F-40AA-9E78-4E6C159BC5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8BC28-69DB-48F1-B1A5-4491F4D3730A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8E627-F765-4129-B3CA-58839D142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63E42-D08D-4EB2-B9B9-B33809D6B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1EBA3-7492-4F1A-A1CB-79C1D1D9C1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61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igest.bps.org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griffin.p@kevi.org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2A397E7-BF60-45B2-84C7-B074B76C37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796E90-3AFA-4E20-9ADC-7FEBB5D65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11659" r="11659"/>
          <a:stretch/>
        </p:blipFill>
        <p:spPr>
          <a:xfrm>
            <a:off x="4283902" y="10"/>
            <a:ext cx="7908098" cy="685799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CDA6B6-50C7-417D-B44E-D843F4C1F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663" y="1115219"/>
            <a:ext cx="5505449" cy="2387600"/>
          </a:xfrm>
        </p:spPr>
        <p:txBody>
          <a:bodyPr>
            <a:normAutofit/>
          </a:bodyPr>
          <a:lstStyle/>
          <a:p>
            <a:pPr algn="l"/>
            <a:r>
              <a:rPr lang="en-GB" sz="5000">
                <a:solidFill>
                  <a:schemeClr val="bg1"/>
                </a:solidFill>
              </a:rPr>
              <a:t>PSYCHOLOGY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090E16-0327-4228-8048-FB04D7B58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663" y="3902075"/>
            <a:ext cx="5505449" cy="1655762"/>
          </a:xfrm>
        </p:spPr>
        <p:txBody>
          <a:bodyPr>
            <a:normAutofit/>
          </a:bodyPr>
          <a:lstStyle/>
          <a:p>
            <a:pPr algn="l"/>
            <a:r>
              <a:rPr lang="en-GB" sz="2000">
                <a:solidFill>
                  <a:schemeClr val="bg1"/>
                </a:solidFill>
              </a:rPr>
              <a:t>TRANSITION WORK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8585" y="3681408"/>
            <a:ext cx="1193482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92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0FF37A8-9209-443F-9DA4-832CE870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2903" y="949325"/>
            <a:ext cx="8071706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TASK 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C4521DE-248E-440D-AAD6-FD9E7D34B3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285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2C13FA-4C0F-42D0-9626-5BA6040D8C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6252485"/>
            <a:ext cx="12192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531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7BB469-B702-4FAE-9DB5-592508ECF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TRUE OR FALSE?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882B0-425C-4A27-82F7-FE46CA65B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You will see six statements on the next slide.</a:t>
            </a:r>
          </a:p>
          <a:p>
            <a:r>
              <a:rPr lang="en-GB" sz="2000" dirty="0">
                <a:solidFill>
                  <a:schemeClr val="bg1"/>
                </a:solidFill>
              </a:rPr>
              <a:t>Taking each, one by one, you have to find evidence of whether the statement is true, false or unproven</a:t>
            </a:r>
          </a:p>
          <a:p>
            <a:r>
              <a:rPr lang="en-GB" sz="2000" dirty="0">
                <a:solidFill>
                  <a:schemeClr val="bg1"/>
                </a:solidFill>
              </a:rPr>
              <a:t>To do this you must find </a:t>
            </a:r>
            <a:r>
              <a:rPr lang="en-GB" sz="2000" b="1" dirty="0">
                <a:solidFill>
                  <a:schemeClr val="bg1"/>
                </a:solidFill>
              </a:rPr>
              <a:t>real research evidence </a:t>
            </a:r>
            <a:r>
              <a:rPr lang="en-GB" sz="2000" dirty="0">
                <a:solidFill>
                  <a:schemeClr val="bg1"/>
                </a:solidFill>
              </a:rPr>
              <a:t>(scholarly papers or from science journals) that examine the statement NOT something random found on Google, etc.</a:t>
            </a:r>
          </a:p>
          <a:p>
            <a:r>
              <a:rPr lang="en-GB" sz="2000" dirty="0">
                <a:solidFill>
                  <a:schemeClr val="bg1"/>
                </a:solidFill>
              </a:rPr>
              <a:t>The best starting point for you will be British Psychological Society Research Digest </a:t>
            </a:r>
            <a:r>
              <a:rPr lang="en-GB" sz="2000" dirty="0">
                <a:solidFill>
                  <a:schemeClr val="bg1"/>
                </a:solidFill>
                <a:hlinkClick r:id="rId2"/>
              </a:rPr>
              <a:t>https://digest.bps.org.uk/</a:t>
            </a: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You can also add how you react to the finding , in your own words.</a:t>
            </a:r>
          </a:p>
          <a:p>
            <a:r>
              <a:rPr lang="en-GB" sz="2000" dirty="0">
                <a:solidFill>
                  <a:schemeClr val="bg1"/>
                </a:solidFill>
              </a:rPr>
              <a:t>Create your own PowerPoint to present your findings.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3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9943F9-60BB-4CD6-84AB-13350C3E0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en-GB">
                <a:solidFill>
                  <a:schemeClr val="bg1"/>
                </a:solidFill>
              </a:rPr>
              <a:t>EXAMPLE: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6C4A1-9E29-4F72-A3B8-31B885036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/>
          </a:bodyPr>
          <a:lstStyle/>
          <a:p>
            <a:r>
              <a:rPr lang="en-GB" sz="2000">
                <a:solidFill>
                  <a:schemeClr val="bg1"/>
                </a:solidFill>
              </a:rPr>
              <a:t>“Some normally healthy people have little recall of events in their lives, indeed some have no recall at all.”</a:t>
            </a:r>
          </a:p>
          <a:p>
            <a:r>
              <a:rPr lang="en-GB" sz="2000" i="1">
                <a:solidFill>
                  <a:schemeClr val="bg1"/>
                </a:solidFill>
              </a:rPr>
              <a:t>This statement is true.</a:t>
            </a:r>
          </a:p>
          <a:p>
            <a:r>
              <a:rPr lang="en-GB" sz="2000" i="1">
                <a:solidFill>
                  <a:schemeClr val="bg1"/>
                </a:solidFill>
              </a:rPr>
              <a:t>My evidence comes from BPS Research Digest June 1</a:t>
            </a:r>
            <a:r>
              <a:rPr lang="en-GB" sz="2000" i="1" baseline="30000">
                <a:solidFill>
                  <a:schemeClr val="bg1"/>
                </a:solidFill>
              </a:rPr>
              <a:t>st</a:t>
            </a:r>
            <a:r>
              <a:rPr lang="en-GB" sz="2000" i="1">
                <a:solidFill>
                  <a:schemeClr val="bg1"/>
                </a:solidFill>
              </a:rPr>
              <a:t> 2015, where Christian Jarrett discussed the work of Danielle Palumbo, looking at severely deficient autobiographical memory (SDAM).</a:t>
            </a:r>
          </a:p>
          <a:p>
            <a:r>
              <a:rPr lang="en-GB" sz="2000" i="1">
                <a:solidFill>
                  <a:schemeClr val="bg1"/>
                </a:solidFill>
              </a:rPr>
              <a:t>This interested me, as it made me wonder how you would remember who you are!</a:t>
            </a:r>
          </a:p>
          <a:p>
            <a:endParaRPr lang="en-GB" sz="2000" i="1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02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1888C3-AEE9-40B3-A21C-2FEFDE6AA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en-GB">
                <a:solidFill>
                  <a:schemeClr val="bg1"/>
                </a:solidFill>
              </a:rPr>
              <a:t>SIX STATEMENTS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FA420-3CEC-400D-A6D6-74DEADF3C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/>
          </a:bodyPr>
          <a:lstStyle/>
          <a:p>
            <a:r>
              <a:rPr lang="en-GB" sz="2000">
                <a:solidFill>
                  <a:schemeClr val="bg1"/>
                </a:solidFill>
              </a:rPr>
              <a:t>RELIGIOUS BELIEF, AS OPPOSED TO ATHEISM, CORRELATES WITH LOWER SCORES ON IQ TESTS</a:t>
            </a:r>
          </a:p>
          <a:p>
            <a:r>
              <a:rPr lang="en-GB" sz="2000">
                <a:solidFill>
                  <a:schemeClr val="bg1"/>
                </a:solidFill>
              </a:rPr>
              <a:t>CHILDREN WITH OLDER SIBLINGS PERFORM WORSE ON LANGUAGE TESTS IN GENERAL, BUT ONLY IF THE SIBLING IS A BROTHER</a:t>
            </a:r>
          </a:p>
          <a:p>
            <a:r>
              <a:rPr lang="en-GB" sz="2000">
                <a:solidFill>
                  <a:schemeClr val="bg1"/>
                </a:solidFill>
              </a:rPr>
              <a:t>SHARE BAD NEWS AND PEOPLE WILL LIKE YOU LESS</a:t>
            </a:r>
          </a:p>
          <a:p>
            <a:r>
              <a:rPr lang="en-GB" sz="2000">
                <a:solidFill>
                  <a:schemeClr val="bg1"/>
                </a:solidFill>
              </a:rPr>
              <a:t>OPEN PLAN OFFICES DECREASE PERSONAL CONTACT AND INCREASE THE VOLUME OF EMAIL</a:t>
            </a:r>
          </a:p>
          <a:p>
            <a:r>
              <a:rPr lang="en-GB" sz="2000">
                <a:solidFill>
                  <a:schemeClr val="bg1"/>
                </a:solidFill>
              </a:rPr>
              <a:t>YOU ARE MORE LIKELY TO BE HELPED IN DISTRESS IF YOU ARE IN A RACIALLY DIVERSE NEIGHBOURHOOD</a:t>
            </a:r>
          </a:p>
          <a:p>
            <a:r>
              <a:rPr lang="en-GB" sz="2000">
                <a:solidFill>
                  <a:schemeClr val="bg1"/>
                </a:solidFill>
              </a:rPr>
              <a:t>DOG LOVERS ARE MORE LIKELY TO BEFRIEND STRANGERS THAN CAT LOVERS</a:t>
            </a:r>
          </a:p>
          <a:p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9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8FA6F-9506-4B13-ABB8-020E510ED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148" y="249414"/>
            <a:ext cx="8071706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SUBMISSION</a:t>
            </a:r>
          </a:p>
        </p:txBody>
      </p:sp>
      <p:cxnSp>
        <p:nvCxnSpPr>
          <p:cNvPr id="20" name="Straight Connector 22">
            <a:extLst>
              <a:ext uri="{FF2B5EF4-FFF2-40B4-BE49-F238E27FC236}">
                <a16:creationId xmlns:a16="http://schemas.microsoft.com/office/drawing/2014/main" id="{EC4521DE-248E-440D-AAD6-FD9E7D34B3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285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42C13FA-4C0F-42D0-9626-5BA6040D8C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6252485"/>
            <a:ext cx="12192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B5D98CD-5AD1-44E7-88A9-564632833615}"/>
              </a:ext>
            </a:extLst>
          </p:cNvPr>
          <p:cNvSpPr txBox="1"/>
          <p:nvPr/>
        </p:nvSpPr>
        <p:spPr>
          <a:xfrm>
            <a:off x="821026" y="3061648"/>
            <a:ext cx="79699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THIS TASK SHOULD BE </a:t>
            </a:r>
            <a:r>
              <a:rPr lang="en-GB">
                <a:solidFill>
                  <a:schemeClr val="bg1"/>
                </a:solidFill>
              </a:rPr>
              <a:t>SUBMITTED </a:t>
            </a:r>
            <a:r>
              <a:rPr lang="en-GB" smtClean="0">
                <a:solidFill>
                  <a:schemeClr val="bg1"/>
                </a:solidFill>
              </a:rPr>
              <a:t>BY 19</a:t>
            </a:r>
            <a:r>
              <a:rPr lang="en-GB" baseline="30000" smtClean="0">
                <a:solidFill>
                  <a:schemeClr val="bg1"/>
                </a:solidFill>
              </a:rPr>
              <a:t>TH</a:t>
            </a:r>
            <a:r>
              <a:rPr lang="en-GB" smtClean="0">
                <a:solidFill>
                  <a:schemeClr val="bg1"/>
                </a:solidFill>
              </a:rPr>
              <a:t> JUNE 2020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EMAIL YOUR ANSWERS TO </a:t>
            </a:r>
            <a:r>
              <a:rPr lang="en-GB" dirty="0">
                <a:solidFill>
                  <a:schemeClr val="bg1"/>
                </a:solidFill>
                <a:hlinkClick r:id="rId2"/>
              </a:rPr>
              <a:t>griffin.p@kevi.org.uk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THE PREFERRED FORMAT IS A POWERPOINT, EACH SLIDE DEALING WITH A SINGLE QUESTION AND YOUR EVIDENCED ANSWER.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 WORD DOCUMENT CAN BE SUBMITTED.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IF NOT POSSIBLE, A WRITTEN DOCUMENT IN AN ENVELOPE WITH ‘MR GRIFFIN’ ON THE FRONT TO BE DROPPED OFF OR MAILED TO KING EDWARD VI SCHOOL.</a:t>
            </a:r>
          </a:p>
        </p:txBody>
      </p:sp>
    </p:spTree>
    <p:extLst>
      <p:ext uri="{BB962C8B-B14F-4D97-AF65-F5344CB8AC3E}">
        <p14:creationId xmlns:p14="http://schemas.microsoft.com/office/powerpoint/2010/main" val="1922236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347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PSYCHOLOGY</vt:lpstr>
      <vt:lpstr>TASK 1</vt:lpstr>
      <vt:lpstr>TRUE OR FALSE?</vt:lpstr>
      <vt:lpstr>EXAMPLE: </vt:lpstr>
      <vt:lpstr>SIX STATEMENTS</vt:lpstr>
      <vt:lpstr>SUBMISSION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</dc:title>
  <dc:creator>John</dc:creator>
  <cp:lastModifiedBy>Maggie Smart</cp:lastModifiedBy>
  <cp:revision>5</cp:revision>
  <dcterms:created xsi:type="dcterms:W3CDTF">2020-06-03T14:58:21Z</dcterms:created>
  <dcterms:modified xsi:type="dcterms:W3CDTF">2022-06-09T09:03:42Z</dcterms:modified>
</cp:coreProperties>
</file>